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38404800"/>
  <p:notesSz cx="81838800" cy="8183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1pPr>
    <a:lvl2pPr marL="446547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2pPr>
    <a:lvl3pPr marL="893094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3pPr>
    <a:lvl4pPr marL="1339642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4pPr>
    <a:lvl5pPr marL="1786189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5pPr>
    <a:lvl6pPr marL="2232736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6pPr>
    <a:lvl7pPr marL="2679283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7pPr>
    <a:lvl8pPr marL="3125831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8pPr>
    <a:lvl9pPr marL="3572378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379"/>
    <a:srgbClr val="642F6C"/>
    <a:srgbClr val="E1E1FF"/>
    <a:srgbClr val="008B6A"/>
    <a:srgbClr val="006448"/>
    <a:srgbClr val="C3E2F1"/>
    <a:srgbClr val="E9CBE4"/>
    <a:srgbClr val="FFFF99"/>
    <a:srgbClr val="00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40" d="100"/>
          <a:sy n="40" d="100"/>
        </p:scale>
        <p:origin x="30" y="-5088"/>
      </p:cViewPr>
      <p:guideLst>
        <p:guide orient="horz" pos="2419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6367920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6367920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fld id="{7F0FE9D4-E8C5-48AE-B8E8-6D15EDB27A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6349393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574625" y="6129338"/>
            <a:ext cx="30689550" cy="30689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91303" y="38879026"/>
            <a:ext cx="65456217" cy="3682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6349393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fld id="{D551BAE5-ECC1-4644-A045-1020350931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01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4654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89309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3964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786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32736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79283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25831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72378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673B61-387F-4C48-AD7F-306B523FF5ED}" type="slidenum">
              <a:rPr lang="en-US"/>
              <a:pPr/>
              <a:t>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3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360" y="11930383"/>
            <a:ext cx="32644080" cy="82321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21762720"/>
            <a:ext cx="26883360" cy="981456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537976"/>
            <a:ext cx="8641080" cy="3276854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537976"/>
            <a:ext cx="25283160" cy="32768540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>
                <a:latin typeface="Century Gothic"/>
                <a:cs typeface="Century Gothic"/>
              </a:defRPr>
            </a:lvl1pPr>
            <a:lvl2pPr>
              <a:defRPr>
                <a:latin typeface="Century Gothic"/>
                <a:cs typeface="Century Gothic"/>
              </a:defRPr>
            </a:lvl2pPr>
            <a:lvl3pPr>
              <a:defRPr>
                <a:latin typeface="Century Gothic"/>
                <a:cs typeface="Century Gothic"/>
              </a:defRPr>
            </a:lvl3pPr>
            <a:lvl4pPr>
              <a:defRPr>
                <a:latin typeface="Century Gothic"/>
                <a:cs typeface="Century Gothic"/>
              </a:defRPr>
            </a:lvl4pPr>
            <a:lvl5pPr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4678643"/>
            <a:ext cx="32644080" cy="762762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6277596"/>
            <a:ext cx="32644080" cy="840104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8596633"/>
            <a:ext cx="16968790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2179300"/>
            <a:ext cx="16968790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8596633"/>
            <a:ext cx="16975455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2179300"/>
            <a:ext cx="16975455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8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529080"/>
            <a:ext cx="12634915" cy="650748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529083"/>
            <a:ext cx="21469350" cy="3277743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8036563"/>
            <a:ext cx="12634915" cy="26269953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6883360"/>
            <a:ext cx="23042880" cy="3173733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3431540"/>
            <a:ext cx="23042880" cy="2304288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30057093"/>
            <a:ext cx="23042880" cy="4507227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 vert="horz" lIns="438912" tIns="219456" rIns="438912" bIns="219456" rtlCol="0" anchor="t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221" y="4366451"/>
            <a:ext cx="36576000" cy="243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smtClean="0">
                <a:solidFill>
                  <a:srgbClr val="642F6C"/>
                </a:solidFill>
              </a:rPr>
              <a:t>Do Drug Combinations that Show Similar Activities also Show Similar Synergies?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6441290"/>
            <a:ext cx="36576000" cy="1905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000" b="0" dirty="0" smtClean="0"/>
              <a:t>Sarita Lee, Rajarshi Guha, Lu Chen</a:t>
            </a:r>
          </a:p>
          <a:p>
            <a:pPr algn="ctr"/>
            <a:r>
              <a:rPr lang="en-US" sz="4000" b="0" dirty="0"/>
              <a:t>National Center for Advancing Translational Sciences, National Institutes of Health, Rockville, Maryland </a:t>
            </a:r>
            <a:r>
              <a:rPr lang="en-US" sz="4000" b="0" dirty="0" smtClean="0"/>
              <a:t>20850</a:t>
            </a:r>
          </a:p>
          <a:p>
            <a:pPr algn="ctr"/>
            <a:endParaRPr lang="en-US" sz="4000" b="0" dirty="0" smtClean="0"/>
          </a:p>
          <a:p>
            <a:pPr algn="ctr"/>
            <a:endParaRPr lang="en-US" sz="4000" b="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465221" y="8297400"/>
            <a:ext cx="12107779" cy="15512368"/>
            <a:chOff x="914400" y="9753600"/>
            <a:chExt cx="11887200" cy="7999449"/>
          </a:xfrm>
        </p:grpSpPr>
        <p:sp>
          <p:nvSpPr>
            <p:cNvPr id="10" name="TextBox 9"/>
            <p:cNvSpPr txBox="1"/>
            <p:nvPr/>
          </p:nvSpPr>
          <p:spPr>
            <a:xfrm>
              <a:off x="914400" y="9753600"/>
              <a:ext cx="11887200" cy="41826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Introduction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4400" y="10182786"/>
              <a:ext cx="11887200" cy="75702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r>
                <a:rPr lang="en-US" sz="4000" b="0" dirty="0" smtClean="0"/>
                <a:t>Drug Combination and Synergy </a:t>
              </a:r>
              <a:endParaRPr lang="en-US" sz="4000" b="0" dirty="0" smtClean="0"/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Drug </a:t>
              </a:r>
              <a:r>
                <a:rPr lang="en-US" sz="3400" b="0" dirty="0"/>
                <a:t>c</a:t>
              </a:r>
              <a:r>
                <a:rPr lang="en-US" sz="3400" b="0" dirty="0" smtClean="0"/>
                <a:t>ombinations are </a:t>
              </a:r>
              <a:r>
                <a:rPr lang="en-US" sz="3400" b="0" dirty="0"/>
                <a:t>used </a:t>
              </a:r>
              <a:r>
                <a:rPr lang="en-US" sz="3400" b="0" dirty="0" smtClean="0"/>
                <a:t>to treat medical conditions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Sometimes drugs used together have a synergistic effect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Synergistic Effect- when the drug </a:t>
              </a:r>
              <a:r>
                <a:rPr lang="en-US" sz="3400" b="0" dirty="0"/>
                <a:t>combination </a:t>
              </a:r>
              <a:r>
                <a:rPr lang="en-US" sz="3400" b="0" dirty="0" smtClean="0"/>
                <a:t>effect is different than the predicted effect based on the drugs’ individual effects 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Currently, discovering synergistic drug combinations happens by accident, posing as a barrier on improving patient health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Predicting drug combinations effects would facilitate treatment development process</a:t>
              </a:r>
              <a:endParaRPr lang="en-US" sz="800" b="0" dirty="0"/>
            </a:p>
            <a:p>
              <a:r>
                <a:rPr lang="en-US" sz="4000" b="0" dirty="0"/>
                <a:t>Combination </a:t>
              </a:r>
              <a:r>
                <a:rPr lang="en-US" sz="4000" b="0" dirty="0" smtClean="0"/>
                <a:t>Screening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Two- drug combinations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Increasing amounts of each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drug on respective axis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Percentages are remaining cells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after addition of combination</a:t>
              </a:r>
              <a:endParaRPr lang="en-US" sz="800" b="0" dirty="0"/>
            </a:p>
            <a:p>
              <a:r>
                <a:rPr lang="en-US" sz="4000" b="0" dirty="0" smtClean="0"/>
                <a:t>Methods to Compute Synergy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Equation:</a:t>
              </a:r>
            </a:p>
            <a:p>
              <a:endParaRPr lang="en-US" sz="3400" b="0" dirty="0"/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More blue indicates more </a:t>
              </a:r>
            </a:p>
            <a:p>
              <a:r>
                <a:rPr lang="en-US" sz="3400" b="0" dirty="0" smtClean="0"/>
                <a:t>    synergistic response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More red indicates more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antagonistic response- the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opposite of a synergistic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response</a:t>
              </a:r>
            </a:p>
            <a:p>
              <a:endParaRPr lang="en-US" sz="4000" b="0" dirty="0"/>
            </a:p>
            <a:p>
              <a:endParaRPr lang="en-US" sz="4000" b="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5222" y="24155400"/>
            <a:ext cx="12107777" cy="13792201"/>
            <a:chOff x="914400" y="20116802"/>
            <a:chExt cx="36576000" cy="9357359"/>
          </a:xfrm>
        </p:grpSpPr>
        <p:sp>
          <p:nvSpPr>
            <p:cNvPr id="14" name="TextBox 13"/>
            <p:cNvSpPr txBox="1"/>
            <p:nvPr/>
          </p:nvSpPr>
          <p:spPr>
            <a:xfrm>
              <a:off x="914400" y="20116802"/>
              <a:ext cx="36576000" cy="90713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Methods to Compute Matrix </a:t>
              </a:r>
              <a:r>
                <a:rPr lang="en-US" sz="4800" dirty="0" smtClean="0">
                  <a:solidFill>
                    <a:srgbClr val="642F6C"/>
                  </a:solidFill>
                </a:rPr>
                <a:t>Dissimilarity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400" y="21023942"/>
              <a:ext cx="36576000" cy="845021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r>
                <a:rPr lang="en-US" sz="4000" b="0" dirty="0" smtClean="0"/>
                <a:t>(1) Root Mean Standard Error (RMSE) and </a:t>
              </a:r>
            </a:p>
            <a:p>
              <a:r>
                <a:rPr lang="en-US" sz="4000" b="0" dirty="0" smtClean="0"/>
                <a:t>(2) Euclidean Distance </a:t>
              </a:r>
            </a:p>
            <a:p>
              <a:endParaRPr lang="en-US" sz="4000" b="0" dirty="0"/>
            </a:p>
            <a:p>
              <a:endParaRPr lang="en-US" sz="4000" b="0" dirty="0" smtClean="0"/>
            </a:p>
            <a:p>
              <a:endParaRPr lang="en-US" sz="4000" b="0" dirty="0" smtClean="0"/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Direct comparisons of the entries in one matrix to the corresponding entries in the other matrix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Limitation of these methods: do not account for spatial distribution- the resulting response pattern in the matrix</a:t>
              </a:r>
              <a:endParaRPr lang="en-US" sz="3400" b="0" dirty="0"/>
            </a:p>
            <a:p>
              <a:r>
                <a:rPr lang="en-US" sz="4000" b="0" dirty="0" smtClean="0"/>
                <a:t>Two- Sample Kolmogorov-Smirnov Test (KS Test)</a:t>
              </a:r>
            </a:p>
            <a:p>
              <a:endParaRPr lang="en-US" sz="4000" b="0" dirty="0" smtClean="0"/>
            </a:p>
            <a:p>
              <a:endParaRPr lang="en-US" sz="3200" b="0" dirty="0" smtClean="0"/>
            </a:p>
            <a:p>
              <a:r>
                <a:rPr lang="en-US" sz="2600" b="0" dirty="0" smtClean="0"/>
                <a:t>(where sup is the supremum function, the least upper bound of a set of numbers)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Comparing two matrices to accept or reject null hypothesis that they are considered similar (there exists no difference)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Limitation: does not account for spatial distribution</a:t>
              </a:r>
              <a:endParaRPr lang="en-US" sz="3400" b="0" dirty="0"/>
            </a:p>
            <a:p>
              <a:r>
                <a:rPr lang="en-US" sz="4000" b="0" dirty="0" err="1" smtClean="0"/>
                <a:t>Syrjala</a:t>
              </a:r>
              <a:r>
                <a:rPr lang="en-US" sz="4000" b="0" dirty="0" smtClean="0"/>
                <a:t> Test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Simulation</a:t>
              </a:r>
              <a:r>
                <a:rPr lang="en-US" sz="3400" b="0" dirty="0" smtClean="0">
                  <a:solidFill>
                    <a:srgbClr val="FF0000"/>
                  </a:solidFill>
                </a:rPr>
                <a:t>…. [more here]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Sensitive to the spatial distribution</a:t>
              </a:r>
            </a:p>
            <a:p>
              <a:pPr marL="571500" indent="-571500">
                <a:buFont typeface="Arial" pitchFamily="34" charset="0"/>
                <a:buChar char="•"/>
              </a:pPr>
              <a:r>
                <a:rPr lang="en-US" sz="3400" b="0" dirty="0" smtClean="0"/>
                <a:t>Limitation: insensitive to differences in abundances within the distribution</a:t>
              </a:r>
              <a:endParaRPr lang="en-US" sz="34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2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600" b="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997588" y="19815827"/>
            <a:ext cx="11492812" cy="7764746"/>
            <a:chOff x="914400" y="11887200"/>
            <a:chExt cx="11887200" cy="6858000"/>
          </a:xfrm>
        </p:grpSpPr>
        <p:sp>
          <p:nvSpPr>
            <p:cNvPr id="31" name="TextBox 30"/>
            <p:cNvSpPr txBox="1"/>
            <p:nvPr/>
          </p:nvSpPr>
          <p:spPr>
            <a:xfrm>
              <a:off x="914400" y="11887200"/>
              <a:ext cx="11887200" cy="324176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Exploring the Correlation of the Response Similarity with Synergy Similarity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400" y="15128968"/>
              <a:ext cx="11887200" cy="361623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4173200" y="32521205"/>
            <a:ext cx="13411200" cy="4896631"/>
            <a:chOff x="914400" y="11887200"/>
            <a:chExt cx="11887200" cy="6858000"/>
          </a:xfrm>
        </p:grpSpPr>
        <p:sp>
          <p:nvSpPr>
            <p:cNvPr id="34" name="TextBox 33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Discussion 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457200"/>
            <a:ext cx="37566600" cy="4105107"/>
            <a:chOff x="381000" y="457200"/>
            <a:chExt cx="37566600" cy="4105107"/>
          </a:xfrm>
        </p:grpSpPr>
        <p:pic>
          <p:nvPicPr>
            <p:cNvPr id="2" name="Picture 1" descr="background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99146"/>
              <a:ext cx="37490400" cy="3844254"/>
            </a:xfrm>
            <a:prstGeom prst="rect">
              <a:avLst/>
            </a:prstGeom>
          </p:spPr>
        </p:pic>
        <p:pic>
          <p:nvPicPr>
            <p:cNvPr id="5" name="Picture 4" descr="NCATS-logos-(large)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00" y="601156"/>
              <a:ext cx="12649200" cy="3589843"/>
            </a:xfrm>
            <a:prstGeom prst="rect">
              <a:avLst/>
            </a:prstGeom>
          </p:spPr>
        </p:pic>
        <p:pic>
          <p:nvPicPr>
            <p:cNvPr id="6" name="Picture 5" descr="NCATS-title-(large)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57200"/>
              <a:ext cx="13233744" cy="4105107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13614744" y="8365889"/>
            <a:ext cx="13969656" cy="10871879"/>
            <a:chOff x="914400" y="11887199"/>
            <a:chExt cx="11887200" cy="6858001"/>
          </a:xfrm>
        </p:grpSpPr>
        <p:sp>
          <p:nvSpPr>
            <p:cNvPr id="38" name="TextBox 37"/>
            <p:cNvSpPr txBox="1"/>
            <p:nvPr/>
          </p:nvSpPr>
          <p:spPr>
            <a:xfrm>
              <a:off x="914400" y="11887199"/>
              <a:ext cx="11887200" cy="1459806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Comparing Combination Responses in an Assay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14400" y="13347005"/>
              <a:ext cx="11887200" cy="539819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3614744" y="19603840"/>
            <a:ext cx="11887200" cy="7764746"/>
            <a:chOff x="914400" y="11887200"/>
            <a:chExt cx="11887200" cy="6858000"/>
          </a:xfrm>
        </p:grpSpPr>
        <p:sp>
          <p:nvSpPr>
            <p:cNvPr id="42" name="TextBox 41"/>
            <p:cNvSpPr txBox="1"/>
            <p:nvPr/>
          </p:nvSpPr>
          <p:spPr>
            <a:xfrm>
              <a:off x="914400" y="11887200"/>
              <a:ext cx="11887200" cy="324176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Exploring the Correlation of Single </a:t>
              </a:r>
              <a:r>
                <a:rPr lang="en-US" sz="4800" dirty="0">
                  <a:solidFill>
                    <a:srgbClr val="642F6C"/>
                  </a:solidFill>
                </a:rPr>
                <a:t>A</a:t>
              </a:r>
              <a:r>
                <a:rPr lang="en-US" sz="4800" dirty="0" smtClean="0">
                  <a:solidFill>
                    <a:srgbClr val="642F6C"/>
                  </a:solidFill>
                </a:rPr>
                <a:t>gent </a:t>
              </a:r>
              <a:r>
                <a:rPr lang="en-US" sz="4800" dirty="0">
                  <a:solidFill>
                    <a:srgbClr val="642F6C"/>
                  </a:solidFill>
                </a:rPr>
                <a:t>S</a:t>
              </a:r>
              <a:r>
                <a:rPr lang="en-US" sz="4800" dirty="0" smtClean="0">
                  <a:solidFill>
                    <a:srgbClr val="642F6C"/>
                  </a:solidFill>
                </a:rPr>
                <a:t>imilarity with of Response </a:t>
              </a:r>
              <a:r>
                <a:rPr lang="en-US" sz="4800" dirty="0">
                  <a:solidFill>
                    <a:srgbClr val="642F6C"/>
                  </a:solidFill>
                </a:rPr>
                <a:t>Similarity</a:t>
              </a:r>
              <a:endParaRPr lang="en-US" sz="48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14400" y="15128968"/>
              <a:ext cx="11887200" cy="361623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206700" y="32521205"/>
            <a:ext cx="9283700" cy="4896632"/>
            <a:chOff x="914400" y="11887200"/>
            <a:chExt cx="11887200" cy="6858000"/>
          </a:xfrm>
        </p:grpSpPr>
        <p:sp>
          <p:nvSpPr>
            <p:cNvPr id="45" name="TextBox 44"/>
            <p:cNvSpPr txBox="1"/>
            <p:nvPr/>
          </p:nvSpPr>
          <p:spPr>
            <a:xfrm>
              <a:off x="914400" y="11887200"/>
              <a:ext cx="11887200" cy="12192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References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4400" y="13106400"/>
              <a:ext cx="11887200" cy="56388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 marL="571500" indent="-571500">
                <a:buFont typeface="Arial" pitchFamily="34" charset="0"/>
                <a:buChar char="•"/>
              </a:pPr>
              <a:r>
                <a:rPr lang="en-US" sz="3200" b="0" dirty="0" smtClean="0"/>
                <a:t>Text</a:t>
              </a:r>
              <a:endParaRPr lang="en-US" sz="3600" b="0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17" y="14709225"/>
            <a:ext cx="45720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17" y="19237768"/>
            <a:ext cx="4572000" cy="457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49" y="19354800"/>
            <a:ext cx="5629274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" t="16298" r="6716" b="18015"/>
          <a:stretch/>
        </p:blipFill>
        <p:spPr>
          <a:xfrm>
            <a:off x="1144285" y="26746200"/>
            <a:ext cx="4604581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060" y="26746200"/>
            <a:ext cx="5775673" cy="1828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6" r="1072" b="6890"/>
          <a:stretch/>
        </p:blipFill>
        <p:spPr>
          <a:xfrm>
            <a:off x="2667000" y="31318200"/>
            <a:ext cx="6697531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yl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3036</TotalTime>
  <Words>322</Words>
  <Application>Microsoft Office PowerPoint</Application>
  <PresentationFormat>Custom</PresentationFormat>
  <Paragraphs>54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Times</vt:lpstr>
      <vt:lpstr>Kyle Theme</vt:lpstr>
      <vt:lpstr>PowerPoint Presentation</vt:lpstr>
    </vt:vector>
  </TitlesOfParts>
  <Company>NIH - NHGRI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User</dc:creator>
  <cp:lastModifiedBy>Lee, Sarita (NIH/NCATS) [F]</cp:lastModifiedBy>
  <cp:revision>128</cp:revision>
  <dcterms:created xsi:type="dcterms:W3CDTF">2001-05-18T19:51:53Z</dcterms:created>
  <dcterms:modified xsi:type="dcterms:W3CDTF">2017-07-26T20:10:44Z</dcterms:modified>
</cp:coreProperties>
</file>